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264" r:id="rId3"/>
    <p:sldId id="265" r:id="rId4"/>
    <p:sldId id="271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5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4631" autoAdjust="0"/>
  </p:normalViewPr>
  <p:slideViewPr>
    <p:cSldViewPr>
      <p:cViewPr varScale="1">
        <p:scale>
          <a:sx n="101" d="100"/>
          <a:sy n="101" d="100"/>
        </p:scale>
        <p:origin x="19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yush  Dubey" userId="e3d2891b-3fb6-411b-87ac-335efc88b730" providerId="ADAL" clId="{98A2E2DD-72E6-9C42-9307-41D4AE645E1F}"/>
    <pc:docChg chg="custSel modSld">
      <pc:chgData name="Piyush  Dubey" userId="e3d2891b-3fb6-411b-87ac-335efc88b730" providerId="ADAL" clId="{98A2E2DD-72E6-9C42-9307-41D4AE645E1F}" dt="2023-05-19T21:48:22.407" v="0" actId="478"/>
      <pc:docMkLst>
        <pc:docMk/>
      </pc:docMkLst>
      <pc:sldChg chg="delSp mod">
        <pc:chgData name="Piyush  Dubey" userId="e3d2891b-3fb6-411b-87ac-335efc88b730" providerId="ADAL" clId="{98A2E2DD-72E6-9C42-9307-41D4AE645E1F}" dt="2023-05-19T21:48:22.407" v="0" actId="478"/>
        <pc:sldMkLst>
          <pc:docMk/>
          <pc:sldMk cId="4035339506" sldId="257"/>
        </pc:sldMkLst>
        <pc:spChg chg="del">
          <ac:chgData name="Piyush  Dubey" userId="e3d2891b-3fb6-411b-87ac-335efc88b730" providerId="ADAL" clId="{98A2E2DD-72E6-9C42-9307-41D4AE645E1F}" dt="2023-05-19T21:48:22.407" v="0" actId="478"/>
          <ac:spMkLst>
            <pc:docMk/>
            <pc:sldMk cId="4035339506" sldId="257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87653-C799-4A19-9CDF-6FB442FCA35D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02A6-F5C0-4358-8ED2-962ADD77CF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13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9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87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31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6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94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93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56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4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0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9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5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48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97229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#4.1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IN" b="1" dirty="0"/>
              <a:t>Data </a:t>
            </a:r>
            <a:r>
              <a:rPr lang="en-IN" b="1" dirty="0" err="1"/>
              <a:t>Preprocessing</a:t>
            </a:r>
            <a:endParaRPr lang="en-IN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80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</a:rPr>
              <a:t>One-hot encoding on nominal features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Create a new </a:t>
            </a:r>
            <a:r>
              <a:rPr lang="en-IN" sz="2400" b="1" dirty="0"/>
              <a:t>dummy feature </a:t>
            </a:r>
            <a:r>
              <a:rPr lang="en-IN" sz="2400" b="1" dirty="0">
                <a:solidFill>
                  <a:srgbClr val="FF0000"/>
                </a:solidFill>
              </a:rPr>
              <a:t>for each unique value.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Assign binary values to indicate a particular feature.</a:t>
            </a:r>
          </a:p>
          <a:p>
            <a:r>
              <a:rPr lang="en-IN" sz="2400" b="1" dirty="0" err="1"/>
              <a:t>OneHotEncoder</a:t>
            </a:r>
            <a:r>
              <a:rPr lang="en-IN" sz="2400" b="1" dirty="0"/>
              <a:t> </a:t>
            </a:r>
            <a:r>
              <a:rPr lang="en-IN" sz="2400" b="1" dirty="0">
                <a:solidFill>
                  <a:srgbClr val="FF0000"/>
                </a:solidFill>
              </a:rPr>
              <a:t>returns a sparse matrix.</a:t>
            </a:r>
            <a:endParaRPr lang="en-IN" sz="2400" b="1" dirty="0"/>
          </a:p>
          <a:p>
            <a:pPr lvl="1"/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4474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18494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65" y="2852936"/>
            <a:ext cx="757707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63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52" y="404664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</a:rPr>
              <a:t>Label Encoding </a:t>
            </a:r>
            <a:r>
              <a:rPr lang="en-US" sz="4000" dirty="0" err="1">
                <a:solidFill>
                  <a:srgbClr val="C00000"/>
                </a:solidFill>
              </a:rPr>
              <a:t>vs</a:t>
            </a:r>
            <a:r>
              <a:rPr lang="en-US" sz="4000" dirty="0">
                <a:solidFill>
                  <a:srgbClr val="C00000"/>
                </a:solidFill>
              </a:rPr>
              <a:t> One Hot Encoding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>
              <a:solidFill>
                <a:srgbClr val="FF0000"/>
              </a:solidFill>
            </a:endParaRPr>
          </a:p>
          <a:p>
            <a:pPr lvl="1"/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6995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58137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7770440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192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60" y="404664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rgbClr val="C00000"/>
                </a:solidFill>
              </a:rPr>
              <a:t>Partitioning a dataset 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Training Data: it assists in learning and forming a predictive hypothesis for future data.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Test Data: data provided to test a hypothesis created via prior learning is known as test data.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Validation Data: it is a dataset used to retest the hypothesis.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64190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632120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09" y="3384733"/>
            <a:ext cx="6624736" cy="292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84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33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Data Preprocessing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88353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9145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Dealing with missing data.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Handling categorical data.</a:t>
            </a:r>
          </a:p>
          <a:p>
            <a:pPr marL="342900" indent="-342900">
              <a:buFont typeface="Arial" pitchFamily="34" charset="0"/>
              <a:buChar char="•"/>
            </a:pPr>
            <a:endParaRPr lang="en-IN" sz="3200" b="1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2" y="2708920"/>
            <a:ext cx="7227642" cy="363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76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Dealing with missing data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1600200"/>
            <a:ext cx="2592288" cy="4525963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An error in the data collection process leads to missing data.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Missing values are represented as </a:t>
            </a:r>
            <a:r>
              <a:rPr lang="en-IN" sz="2400" b="1" i="1" dirty="0">
                <a:solidFill>
                  <a:srgbClr val="FF0000"/>
                </a:solidFill>
              </a:rPr>
              <a:t>blank spaces</a:t>
            </a:r>
            <a:r>
              <a:rPr lang="en-IN" sz="2400" b="1" dirty="0">
                <a:solidFill>
                  <a:srgbClr val="FF0000"/>
                </a:solidFill>
              </a:rPr>
              <a:t> or </a:t>
            </a:r>
            <a:r>
              <a:rPr lang="en-IN" sz="2400" b="1" i="1" dirty="0" err="1">
                <a:solidFill>
                  <a:srgbClr val="FF0000"/>
                </a:solidFill>
              </a:rPr>
              <a:t>NaN</a:t>
            </a:r>
            <a:r>
              <a:rPr lang="en-IN" sz="2400" b="1" dirty="0">
                <a:solidFill>
                  <a:srgbClr val="FF0000"/>
                </a:solidFill>
              </a:rPr>
              <a:t> string.</a:t>
            </a:r>
          </a:p>
          <a:p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22586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4" name="Picture 6" descr="https://cdn-images-1.medium.com/max/640/1*_RA3mCS30Pr0vUxbp25Yx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80228"/>
            <a:ext cx="60960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9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04664"/>
            <a:ext cx="8784976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C00000"/>
                </a:solidFill>
              </a:rPr>
              <a:t>Eliminating samples or features with missing values</a:t>
            </a:r>
            <a:endParaRPr lang="en-IN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504" y="1600200"/>
            <a:ext cx="8280920" cy="4525963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Remove the column entirely with missing values.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Remove the rows with missing values.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Only drop rows where all columns are </a:t>
            </a:r>
            <a:r>
              <a:rPr lang="en-IN" sz="2400" b="1" dirty="0" err="1">
                <a:solidFill>
                  <a:srgbClr val="FF0000"/>
                </a:solidFill>
              </a:rPr>
              <a:t>NaN</a:t>
            </a:r>
            <a:r>
              <a:rPr lang="en-IN" sz="2400" b="1" dirty="0">
                <a:solidFill>
                  <a:srgbClr val="FF0000"/>
                </a:solidFill>
              </a:rPr>
              <a:t>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Drop rows that have not at least “threshold” non-</a:t>
            </a:r>
            <a:r>
              <a:rPr lang="en-IN" sz="2400" b="1" dirty="0" err="1">
                <a:solidFill>
                  <a:srgbClr val="FF0000"/>
                </a:solidFill>
              </a:rPr>
              <a:t>NaN</a:t>
            </a:r>
            <a:r>
              <a:rPr lang="en-IN" sz="2400" b="1" dirty="0">
                <a:solidFill>
                  <a:srgbClr val="FF0000"/>
                </a:solidFill>
              </a:rPr>
              <a:t> values.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Only drop rows where </a:t>
            </a:r>
            <a:r>
              <a:rPr lang="en-IN" sz="2400" b="1" dirty="0" err="1">
                <a:solidFill>
                  <a:srgbClr val="FF0000"/>
                </a:solidFill>
              </a:rPr>
              <a:t>NaN</a:t>
            </a:r>
            <a:r>
              <a:rPr lang="en-IN" sz="2400" b="1" dirty="0">
                <a:solidFill>
                  <a:srgbClr val="FF0000"/>
                </a:solidFill>
              </a:rPr>
              <a:t> appear in specific columns.</a:t>
            </a:r>
          </a:p>
          <a:p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63831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Imputing missing data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Removal of entire row/column may lose too much valuable data.</a:t>
            </a:r>
          </a:p>
          <a:p>
            <a:r>
              <a:rPr lang="en-IN" b="1" dirty="0">
                <a:solidFill>
                  <a:srgbClr val="FF0000"/>
                </a:solidFill>
              </a:rPr>
              <a:t>Different interpolation techniques can be used to estimate the missing values like </a:t>
            </a:r>
            <a:r>
              <a:rPr lang="en-IN" b="1" dirty="0"/>
              <a:t>mean/median/mode imputation</a:t>
            </a:r>
            <a:r>
              <a:rPr lang="en-IN" b="1" dirty="0">
                <a:solidFill>
                  <a:srgbClr val="FF0000"/>
                </a:solidFill>
              </a:rPr>
              <a:t>.</a:t>
            </a:r>
          </a:p>
          <a:p>
            <a:r>
              <a:rPr lang="en-IN" b="1" dirty="0">
                <a:solidFill>
                  <a:srgbClr val="FF0000"/>
                </a:solidFill>
              </a:rPr>
              <a:t>Mean Imputation: replace the missing value by the mean value of the entire feature column.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66646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5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Handling Categorical data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Mapping ordinal features.</a:t>
            </a:r>
          </a:p>
          <a:p>
            <a:r>
              <a:rPr lang="en-IN" b="1" dirty="0">
                <a:solidFill>
                  <a:srgbClr val="FF0000"/>
                </a:solidFill>
              </a:rPr>
              <a:t>Encoding class labels.</a:t>
            </a:r>
          </a:p>
          <a:p>
            <a:r>
              <a:rPr lang="en-IN" b="1" dirty="0">
                <a:solidFill>
                  <a:srgbClr val="FF0000"/>
                </a:solidFill>
              </a:rPr>
              <a:t>Performing one-hot encoding on nominal features.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06179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686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Mapping Ordinal Features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Ordinal features are sorted or ordered.</a:t>
            </a:r>
          </a:p>
          <a:p>
            <a:r>
              <a:rPr lang="en-IN" b="1" dirty="0">
                <a:solidFill>
                  <a:srgbClr val="FF0000"/>
                </a:solidFill>
              </a:rPr>
              <a:t>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Size of T-Shirt: XL&gt;L&gt;M</a:t>
            </a:r>
          </a:p>
          <a:p>
            <a:r>
              <a:rPr lang="en-IN" b="1" dirty="0">
                <a:solidFill>
                  <a:srgbClr val="FF0000"/>
                </a:solidFill>
              </a:rPr>
              <a:t>Convert string values into integer.</a:t>
            </a:r>
          </a:p>
          <a:p>
            <a:r>
              <a:rPr lang="en-IN" b="1" dirty="0">
                <a:solidFill>
                  <a:srgbClr val="FF0000"/>
                </a:solidFill>
              </a:rPr>
              <a:t>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XL=L+1=M+2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88126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42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Encoding Class Labels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Nominal features are not ordered.</a:t>
            </a:r>
          </a:p>
          <a:p>
            <a:r>
              <a:rPr lang="en-IN" b="1" dirty="0">
                <a:solidFill>
                  <a:srgbClr val="FF0000"/>
                </a:solidFill>
              </a:rPr>
              <a:t>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Color of T-Shirt: green, red, blue.</a:t>
            </a:r>
          </a:p>
          <a:p>
            <a:r>
              <a:rPr lang="en-IN" b="1" dirty="0">
                <a:solidFill>
                  <a:srgbClr val="FF0000"/>
                </a:solidFill>
              </a:rPr>
              <a:t>Assign numeric value to each feature.</a:t>
            </a:r>
          </a:p>
          <a:p>
            <a:r>
              <a:rPr lang="en-IN" b="1" dirty="0">
                <a:solidFill>
                  <a:srgbClr val="FF0000"/>
                </a:solidFill>
              </a:rPr>
              <a:t> 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green: 0, red: 1, blue: 2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08674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717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C00000"/>
                </a:solidFill>
              </a:rPr>
              <a:t>Disadvantages of encoding class labels</a:t>
            </a:r>
            <a:endParaRPr lang="en-IN" sz="3200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Assigning numerical values to class labels may lead to wrong interpretation of data.</a:t>
            </a:r>
          </a:p>
          <a:p>
            <a:r>
              <a:rPr lang="en-IN" b="1" dirty="0">
                <a:solidFill>
                  <a:srgbClr val="FF0000"/>
                </a:solidFill>
              </a:rPr>
              <a:t>For example: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color coding shows that red is greater than green.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pPr lvl="1"/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59016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5414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466</Words>
  <Application>Microsoft Macintosh PowerPoint</Application>
  <PresentationFormat>On-screen Show (4:3)</PresentationFormat>
  <Paragraphs>63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Rounded MT Bold</vt:lpstr>
      <vt:lpstr>Broadway</vt:lpstr>
      <vt:lpstr>Calibri</vt:lpstr>
      <vt:lpstr>Tahoma</vt:lpstr>
      <vt:lpstr>Office Theme</vt:lpstr>
      <vt:lpstr>INT247 Machine Learning Foundations</vt:lpstr>
      <vt:lpstr>Data Preprocessing</vt:lpstr>
      <vt:lpstr>Dealing with missing data</vt:lpstr>
      <vt:lpstr>Eliminating samples or features with missing values</vt:lpstr>
      <vt:lpstr>Imputing missing data</vt:lpstr>
      <vt:lpstr>Handling Categorical data</vt:lpstr>
      <vt:lpstr>Mapping Ordinal Features</vt:lpstr>
      <vt:lpstr>Encoding Class Labels</vt:lpstr>
      <vt:lpstr>Disadvantages of encoding class labels</vt:lpstr>
      <vt:lpstr>One-hot encoding on nominal features</vt:lpstr>
      <vt:lpstr>Label Encoding vs One Hot Encoding</vt:lpstr>
      <vt:lpstr>Partitioning a dataset 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Windows User</dc:creator>
  <cp:lastModifiedBy>Piyush  Dubey</cp:lastModifiedBy>
  <cp:revision>45</cp:revision>
  <dcterms:created xsi:type="dcterms:W3CDTF">2018-12-24T05:04:17Z</dcterms:created>
  <dcterms:modified xsi:type="dcterms:W3CDTF">2023-05-19T21:48:25Z</dcterms:modified>
</cp:coreProperties>
</file>